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71" r:id="rId2"/>
    <p:sldId id="270" r:id="rId3"/>
    <p:sldId id="277" r:id="rId4"/>
    <p:sldId id="258" r:id="rId5"/>
    <p:sldId id="273" r:id="rId6"/>
    <p:sldId id="272" r:id="rId7"/>
    <p:sldId id="259" r:id="rId8"/>
    <p:sldId id="260" r:id="rId9"/>
    <p:sldId id="261" r:id="rId10"/>
    <p:sldId id="276" r:id="rId11"/>
    <p:sldId id="269" r:id="rId12"/>
    <p:sldId id="268" r:id="rId13"/>
    <p:sldId id="263" r:id="rId14"/>
    <p:sldId id="275" r:id="rId15"/>
    <p:sldId id="264" r:id="rId16"/>
    <p:sldId id="265" r:id="rId17"/>
    <p:sldId id="266"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61" y="19"/>
      </p:cViewPr>
      <p:guideLst>
        <p:guide orient="horz" pos="2160"/>
        <p:guide pos="2880"/>
      </p:guideLst>
    </p:cSldViewPr>
  </p:slideViewPr>
  <p:notesTextViewPr>
    <p:cViewPr>
      <p:scale>
        <a:sx n="100" d="100"/>
        <a:sy n="100" d="100"/>
      </p:scale>
      <p:origin x="0" y="0"/>
    </p:cViewPr>
  </p:notesTextViewPr>
  <p:sorterViewPr>
    <p:cViewPr>
      <p:scale>
        <a:sx n="138" d="100"/>
        <a:sy n="138" d="100"/>
      </p:scale>
      <p:origin x="0" y="34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326B41-7691-4133-B0A8-18424190E3C6}" type="datetimeFigureOut">
              <a:rPr lang="en-US" smtClean="0"/>
              <a:pPr/>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ABDC49-120F-4876-9D3A-A041EAA1CE56}" type="slidenum">
              <a:rPr lang="en-US" smtClean="0"/>
              <a:pPr/>
              <a:t>‹#›</a:t>
            </a:fld>
            <a:endParaRPr lang="en-US"/>
          </a:p>
        </p:txBody>
      </p:sp>
    </p:spTree>
    <p:extLst>
      <p:ext uri="{BB962C8B-B14F-4D97-AF65-F5344CB8AC3E}">
        <p14:creationId xmlns:p14="http://schemas.microsoft.com/office/powerpoint/2010/main" val="4169353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ABDC49-120F-4876-9D3A-A041EAA1CE56}" type="slidenum">
              <a:rPr lang="en-US" smtClean="0"/>
              <a:pPr/>
              <a:t>13</a:t>
            </a:fld>
            <a:endParaRPr lang="en-US"/>
          </a:p>
        </p:txBody>
      </p:sp>
    </p:spTree>
    <p:extLst>
      <p:ext uri="{BB962C8B-B14F-4D97-AF65-F5344CB8AC3E}">
        <p14:creationId xmlns:p14="http://schemas.microsoft.com/office/powerpoint/2010/main" val="65055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2/23/2019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4534" y="457200"/>
            <a:ext cx="5410200" cy="1546225"/>
          </a:xfrm>
        </p:spPr>
        <p:txBody>
          <a:bodyPr>
            <a:normAutofit/>
          </a:bodyPr>
          <a:lstStyle/>
          <a:p>
            <a:pPr marL="182880" indent="0">
              <a:buNone/>
            </a:pPr>
            <a:r>
              <a:rPr lang="en-US" sz="6000" dirty="0"/>
              <a:t> </a:t>
            </a:r>
            <a:r>
              <a:rPr lang="en-US" sz="6000" dirty="0" smtClean="0"/>
              <a:t>    </a:t>
            </a:r>
            <a:r>
              <a:rPr lang="en-US" sz="6000" dirty="0" smtClean="0">
                <a:latin typeface="Agency FB" pitchFamily="34" charset="0"/>
              </a:rPr>
              <a:t>Welcome</a:t>
            </a:r>
            <a:endParaRPr lang="en-US" dirty="0">
              <a:latin typeface="Agency FB" pitchFamily="34" charset="0"/>
            </a:endParaRPr>
          </a:p>
        </p:txBody>
      </p:sp>
      <p:sp>
        <p:nvSpPr>
          <p:cNvPr id="5" name="Rectangle 4"/>
          <p:cNvSpPr/>
          <p:nvPr/>
        </p:nvSpPr>
        <p:spPr>
          <a:xfrm>
            <a:off x="4479634" y="2967335"/>
            <a:ext cx="184731" cy="923330"/>
          </a:xfrm>
          <a:prstGeom prst="rect">
            <a:avLst/>
          </a:prstGeom>
          <a:noFill/>
        </p:spPr>
        <p:txBody>
          <a:bodyPr wrap="none" lIns="91440" tIns="45720" rIns="91440" bIns="45720">
            <a:spAutoFit/>
          </a:bodyPr>
          <a:lstStyle/>
          <a:p>
            <a:pPr algn="ct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6" name="Picture 2" descr="C:\Users\Md. Joy\Downloads\GOLAP2.jpg"/>
          <p:cNvPicPr>
            <a:picLocks noChangeAspect="1" noChangeArrowheads="1"/>
          </p:cNvPicPr>
          <p:nvPr/>
        </p:nvPicPr>
        <p:blipFill>
          <a:blip r:embed="rId2"/>
          <a:srcRect/>
          <a:stretch>
            <a:fillRect/>
          </a:stretch>
        </p:blipFill>
        <p:spPr bwMode="auto">
          <a:xfrm>
            <a:off x="0" y="1371600"/>
            <a:ext cx="9143999" cy="5486399"/>
          </a:xfrm>
          <a:prstGeom prst="rect">
            <a:avLst/>
          </a:prstGeom>
          <a:noFill/>
        </p:spPr>
      </p:pic>
    </p:spTree>
    <p:extLst>
      <p:ext uri="{BB962C8B-B14F-4D97-AF65-F5344CB8AC3E}">
        <p14:creationId xmlns:p14="http://schemas.microsoft.com/office/powerpoint/2010/main" val="257296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88230"/>
            <a:ext cx="7391400" cy="5755422"/>
          </a:xfrm>
          <a:prstGeom prst="rect">
            <a:avLst/>
          </a:prstGeom>
          <a:noFill/>
        </p:spPr>
        <p:txBody>
          <a:bodyPr wrap="square" rtlCol="0">
            <a:spAutoFit/>
          </a:bodyPr>
          <a:lstStyle/>
          <a:p>
            <a:r>
              <a:rPr lang="en-US" sz="4400" dirty="0" smtClean="0">
                <a:solidFill>
                  <a:srgbClr val="002060"/>
                </a:solidFill>
              </a:rPr>
              <a:t>Let’s  Learn the synopsis  of the story of </a:t>
            </a:r>
            <a:r>
              <a:rPr lang="en-US" sz="4400" dirty="0" err="1" smtClean="0">
                <a:solidFill>
                  <a:srgbClr val="002060"/>
                </a:solidFill>
              </a:rPr>
              <a:t>Kartik</a:t>
            </a:r>
            <a:r>
              <a:rPr lang="en-US" sz="4400" dirty="0" smtClean="0">
                <a:solidFill>
                  <a:srgbClr val="002060"/>
                </a:solidFill>
              </a:rPr>
              <a:t> </a:t>
            </a:r>
            <a:r>
              <a:rPr lang="en-US" sz="4400" dirty="0" err="1">
                <a:solidFill>
                  <a:srgbClr val="002060"/>
                </a:solidFill>
              </a:rPr>
              <a:t>P</a:t>
            </a:r>
            <a:r>
              <a:rPr lang="en-US" sz="4400" dirty="0" err="1" smtClean="0">
                <a:solidFill>
                  <a:srgbClr val="002060"/>
                </a:solidFill>
              </a:rPr>
              <a:t>ormank</a:t>
            </a:r>
            <a:r>
              <a:rPr lang="en-US" sz="4400" dirty="0" smtClean="0">
                <a:solidFill>
                  <a:srgbClr val="002060"/>
                </a:solidFill>
              </a:rPr>
              <a:t>:</a:t>
            </a:r>
          </a:p>
          <a:p>
            <a:r>
              <a:rPr lang="en-US" sz="2800" dirty="0" err="1" smtClean="0"/>
              <a:t>Kartic</a:t>
            </a:r>
            <a:r>
              <a:rPr lang="en-US" sz="2800" dirty="0" smtClean="0"/>
              <a:t> </a:t>
            </a:r>
            <a:r>
              <a:rPr lang="en-US" sz="2800" dirty="0" err="1" smtClean="0"/>
              <a:t>Pormanic</a:t>
            </a:r>
            <a:r>
              <a:rPr lang="en-US" sz="2800" dirty="0" smtClean="0"/>
              <a:t> lives in </a:t>
            </a:r>
            <a:r>
              <a:rPr lang="en-US" sz="2800" dirty="0" err="1" smtClean="0"/>
              <a:t>Tarapur</a:t>
            </a:r>
            <a:r>
              <a:rPr lang="en-US" sz="2800" dirty="0" smtClean="0"/>
              <a:t> in </a:t>
            </a:r>
            <a:r>
              <a:rPr lang="en-US" sz="2800" dirty="0" err="1" smtClean="0"/>
              <a:t>Thutapur</a:t>
            </a:r>
            <a:r>
              <a:rPr lang="en-US" sz="2800" dirty="0" smtClean="0"/>
              <a:t> Union under </a:t>
            </a:r>
            <a:r>
              <a:rPr lang="en-US" sz="2800" dirty="0" err="1" smtClean="0"/>
              <a:t>Chapainabavgonj</a:t>
            </a:r>
            <a:r>
              <a:rPr lang="en-US" sz="2800" dirty="0" smtClean="0"/>
              <a:t> .By profession  he is a hair dresser. He has been greatly influenced by his father to plant trees as well as he himself also realized the need of trees .So he began to plant trees at the age of10.Now he is 63 . Till </a:t>
            </a:r>
            <a:r>
              <a:rPr lang="en-US" sz="2800" smtClean="0"/>
              <a:t>today   about 20,000   </a:t>
            </a:r>
            <a:r>
              <a:rPr lang="en-US" sz="2800" dirty="0" smtClean="0"/>
              <a:t>trees have been planted by him in his village. Still he is continuing his mission of tree plantation.  We wish him a long life.</a:t>
            </a:r>
            <a:endParaRPr lang="en-US" dirty="0"/>
          </a:p>
        </p:txBody>
      </p:sp>
    </p:spTree>
    <p:extLst>
      <p:ext uri="{BB962C8B-B14F-4D97-AF65-F5344CB8AC3E}">
        <p14:creationId xmlns:p14="http://schemas.microsoft.com/office/powerpoint/2010/main" val="514981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34637"/>
            <a:ext cx="5943600" cy="3477875"/>
          </a:xfrm>
          <a:prstGeom prst="rect">
            <a:avLst/>
          </a:prstGeom>
          <a:noFill/>
        </p:spPr>
        <p:txBody>
          <a:bodyPr wrap="square" rtlCol="0">
            <a:spAutoFit/>
          </a:bodyPr>
          <a:lstStyle/>
          <a:p>
            <a:pPr algn="ctr"/>
            <a:r>
              <a:rPr lang="en-US" sz="3200" b="1" dirty="0" smtClean="0">
                <a:solidFill>
                  <a:schemeClr val="accent6">
                    <a:lumMod val="50000"/>
                  </a:schemeClr>
                </a:solidFill>
                <a:latin typeface="Agency FB" pitchFamily="34" charset="0"/>
              </a:rPr>
              <a:t>NOW READ THE TEXT FOR FULL INFORMATION:</a:t>
            </a:r>
            <a:r>
              <a:rPr lang="en-US" sz="3200" dirty="0" smtClean="0">
                <a:solidFill>
                  <a:schemeClr val="accent6">
                    <a:lumMod val="50000"/>
                  </a:schemeClr>
                </a:solidFill>
                <a:latin typeface="Agency FB" pitchFamily="34" charset="0"/>
              </a:rPr>
              <a:t/>
            </a:r>
            <a:br>
              <a:rPr lang="en-US" sz="3200" dirty="0" smtClean="0">
                <a:solidFill>
                  <a:schemeClr val="accent6">
                    <a:lumMod val="50000"/>
                  </a:schemeClr>
                </a:solidFill>
                <a:latin typeface="Agency FB" pitchFamily="34" charset="0"/>
              </a:rPr>
            </a:br>
            <a:r>
              <a:rPr lang="en-US" sz="3200" dirty="0" smtClean="0">
                <a:latin typeface="Agency FB" pitchFamily="34" charset="0"/>
              </a:rPr>
              <a:t>The learners will read the text silently for 3 minutes in different groups and make their </a:t>
            </a:r>
            <a:r>
              <a:rPr lang="en-US" sz="3200" dirty="0">
                <a:latin typeface="Agency FB" pitchFamily="34" charset="0"/>
              </a:rPr>
              <a:t>group </a:t>
            </a:r>
            <a:r>
              <a:rPr lang="en-US" sz="3200" dirty="0" smtClean="0">
                <a:latin typeface="Agency FB" pitchFamily="34" charset="0"/>
              </a:rPr>
              <a:t>opinion on the text. </a:t>
            </a:r>
          </a:p>
          <a:p>
            <a:endParaRPr lang="en-US" sz="6000" dirty="0">
              <a:latin typeface="Agency FB" pitchFamily="34" charset="0"/>
            </a:endParaRPr>
          </a:p>
        </p:txBody>
      </p:sp>
      <p:pic>
        <p:nvPicPr>
          <p:cNvPr id="7" name="Picture 2" descr="C:\Users\Hazi Ali High School\Desktop\Md .A. Karim\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9926" y="3237384"/>
            <a:ext cx="3200401" cy="117050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Hazi Ali High School\Desktop\Md .A. Karim\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399" y="5008418"/>
            <a:ext cx="3929062" cy="14478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Hazi Ali High School\Desktop\Md .A. Karim\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008418"/>
            <a:ext cx="367903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Hazi Ali High School\Desktop\Md .A. Karim\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036" y="3436697"/>
            <a:ext cx="3200401" cy="1170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373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428" y="320969"/>
            <a:ext cx="8608721" cy="954107"/>
          </a:xfrm>
          <a:prstGeom prst="rect">
            <a:avLst/>
          </a:prstGeom>
          <a:noFill/>
        </p:spPr>
        <p:txBody>
          <a:bodyPr wrap="square" rtlCol="0">
            <a:spAutoFit/>
          </a:bodyPr>
          <a:lstStyle/>
          <a:p>
            <a:pPr algn="ctr"/>
            <a:r>
              <a:rPr lang="en-US" sz="2800" dirty="0" smtClean="0">
                <a:latin typeface="Agency FB" pitchFamily="34" charset="0"/>
              </a:rPr>
              <a:t>The  teacher will monitor  and  provide  the  students with words note ,  pronunciation and ensure their active involvement  in  group activities.</a:t>
            </a:r>
            <a:endParaRPr lang="en-US" sz="2800" dirty="0">
              <a:latin typeface="Agency FB" pitchFamily="34" charset="0"/>
            </a:endParaRPr>
          </a:p>
        </p:txBody>
      </p:sp>
      <p:pic>
        <p:nvPicPr>
          <p:cNvPr id="1026" name="Picture 2" descr="C:\Users\Hazi Ali High School\Desktop\Md .A. Karim\stock-photo-elementary-school-kids-sitting-around-teacher-in-a-classroom-388657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028" y="1559927"/>
            <a:ext cx="2970833" cy="211121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azi Ali High School\Desktop\Md .A. Karim\stock-photo-elementary-school-kids-sitting-around-teacher-in-a-classroom-388657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630" y="1517058"/>
            <a:ext cx="3161135" cy="22464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Hazi Ali High School\Desktop\Md .A. Karim\stock-photo-elementary-school-kids-sitting-around-teacher-in-a-classroom-388657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49" y="3972356"/>
            <a:ext cx="3398511" cy="241514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Hazi Ali High School\Desktop\Md .A. Karim\stock-photo-elementary-school-kids-sitting-around-teacher-in-a-classroom-3886572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4028" y="4179816"/>
            <a:ext cx="3063261" cy="2176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608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zi Ali High School\Desktop\Md .A. Karim\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4349" y="4267200"/>
            <a:ext cx="2166937" cy="12763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Hazi Ali High School\Desktop\Md .A. Karim\39249092-Choose-your-profession-Group-of-diverse-people-in-different-occupations-standing-close-to-each-other-Stock-Phot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5600" y="2895600"/>
            <a:ext cx="2201574"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Hazi Ali High School\Desktop\Md .A. Karim\index.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4350" y="5638800"/>
            <a:ext cx="2201574"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Hazi Ali High School\Desktop\Md .A. Karim\image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9008" y="711139"/>
            <a:ext cx="2187720" cy="111766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Hazi Ali High School\Desktop\Md .A. Karim\image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0548" y="1901536"/>
            <a:ext cx="2014537" cy="107026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81200" y="-76200"/>
            <a:ext cx="5514109" cy="646331"/>
          </a:xfrm>
          <a:prstGeom prst="rect">
            <a:avLst/>
          </a:prstGeom>
          <a:noFill/>
        </p:spPr>
        <p:txBody>
          <a:bodyPr wrap="square" rtlCol="0">
            <a:spAutoFit/>
          </a:bodyPr>
          <a:lstStyle/>
          <a:p>
            <a:pPr algn="ctr"/>
            <a:r>
              <a:rPr lang="en-US" sz="3600" b="1" dirty="0" smtClean="0">
                <a:latin typeface="Agency FB" pitchFamily="34" charset="0"/>
              </a:rPr>
              <a:t>Let’s learn  some new words </a:t>
            </a:r>
            <a:endParaRPr lang="en-US" sz="3600" b="1" dirty="0">
              <a:latin typeface="Agency FB" pitchFamily="34" charset="0"/>
            </a:endParaRPr>
          </a:p>
        </p:txBody>
      </p:sp>
      <p:sp>
        <p:nvSpPr>
          <p:cNvPr id="3" name="Rectangle 2"/>
          <p:cNvSpPr/>
          <p:nvPr/>
        </p:nvSpPr>
        <p:spPr>
          <a:xfrm>
            <a:off x="696988" y="3528536"/>
            <a:ext cx="1643399" cy="584775"/>
          </a:xfrm>
          <a:prstGeom prst="rect">
            <a:avLst/>
          </a:prstGeom>
        </p:spPr>
        <p:txBody>
          <a:bodyPr wrap="none">
            <a:spAutoFit/>
          </a:bodyPr>
          <a:lstStyle/>
          <a:p>
            <a:r>
              <a:rPr lang="en-US" sz="3200" dirty="0">
                <a:latin typeface="Agency FB" pitchFamily="34" charset="0"/>
              </a:rPr>
              <a:t>occupation</a:t>
            </a:r>
            <a:r>
              <a:rPr lang="en-US" dirty="0">
                <a:latin typeface="Agency FB" pitchFamily="34" charset="0"/>
              </a:rPr>
              <a:t> </a:t>
            </a:r>
          </a:p>
        </p:txBody>
      </p:sp>
      <p:sp>
        <p:nvSpPr>
          <p:cNvPr id="5" name="Rectangle 4"/>
          <p:cNvSpPr/>
          <p:nvPr/>
        </p:nvSpPr>
        <p:spPr>
          <a:xfrm>
            <a:off x="450536" y="946803"/>
            <a:ext cx="1390124" cy="646331"/>
          </a:xfrm>
          <a:prstGeom prst="rect">
            <a:avLst/>
          </a:prstGeom>
        </p:spPr>
        <p:txBody>
          <a:bodyPr wrap="none">
            <a:spAutoFit/>
          </a:bodyPr>
          <a:lstStyle/>
          <a:p>
            <a:r>
              <a:rPr lang="en-US" sz="3600" dirty="0" smtClean="0">
                <a:latin typeface="Agency FB" pitchFamily="34" charset="0"/>
              </a:rPr>
              <a:t>  sapling</a:t>
            </a:r>
            <a:endParaRPr lang="en-US" sz="3600" dirty="0">
              <a:latin typeface="Agency FB" pitchFamily="34" charset="0"/>
            </a:endParaRPr>
          </a:p>
        </p:txBody>
      </p:sp>
      <p:sp>
        <p:nvSpPr>
          <p:cNvPr id="6" name="Rectangle 5"/>
          <p:cNvSpPr/>
          <p:nvPr/>
        </p:nvSpPr>
        <p:spPr>
          <a:xfrm>
            <a:off x="685800" y="6063734"/>
            <a:ext cx="1186543" cy="584775"/>
          </a:xfrm>
          <a:prstGeom prst="rect">
            <a:avLst/>
          </a:prstGeom>
        </p:spPr>
        <p:txBody>
          <a:bodyPr wrap="none">
            <a:spAutoFit/>
          </a:bodyPr>
          <a:lstStyle/>
          <a:p>
            <a:r>
              <a:rPr lang="en-US" sz="3200" dirty="0" smtClean="0">
                <a:latin typeface="Agency FB" pitchFamily="34" charset="0"/>
              </a:rPr>
              <a:t>Passion</a:t>
            </a:r>
            <a:endParaRPr lang="en-US" sz="3200" dirty="0">
              <a:latin typeface="Agency FB" pitchFamily="34" charset="0"/>
            </a:endParaRPr>
          </a:p>
        </p:txBody>
      </p:sp>
      <p:sp>
        <p:nvSpPr>
          <p:cNvPr id="7" name="Rectangle 6"/>
          <p:cNvSpPr/>
          <p:nvPr/>
        </p:nvSpPr>
        <p:spPr>
          <a:xfrm>
            <a:off x="685800" y="4645729"/>
            <a:ext cx="2031325" cy="584775"/>
          </a:xfrm>
          <a:prstGeom prst="rect">
            <a:avLst/>
          </a:prstGeom>
        </p:spPr>
        <p:txBody>
          <a:bodyPr wrap="none">
            <a:spAutoFit/>
          </a:bodyPr>
          <a:lstStyle/>
          <a:p>
            <a:r>
              <a:rPr lang="en-US" sz="3200" dirty="0" smtClean="0">
                <a:latin typeface="Agency FB" pitchFamily="34" charset="0"/>
              </a:rPr>
              <a:t>Gigantic</a:t>
            </a:r>
            <a:r>
              <a:rPr lang="en-US" dirty="0">
                <a:latin typeface="Agency FB" pitchFamily="34" charset="0"/>
              </a:rPr>
              <a:t>	</a:t>
            </a:r>
          </a:p>
        </p:txBody>
      </p:sp>
      <p:sp>
        <p:nvSpPr>
          <p:cNvPr id="8" name="Rectangle 7"/>
          <p:cNvSpPr/>
          <p:nvPr/>
        </p:nvSpPr>
        <p:spPr>
          <a:xfrm>
            <a:off x="700261" y="2221468"/>
            <a:ext cx="1176925" cy="584775"/>
          </a:xfrm>
          <a:prstGeom prst="rect">
            <a:avLst/>
          </a:prstGeom>
        </p:spPr>
        <p:txBody>
          <a:bodyPr wrap="none">
            <a:spAutoFit/>
          </a:bodyPr>
          <a:lstStyle/>
          <a:p>
            <a:r>
              <a:rPr lang="en-US" sz="3200" dirty="0">
                <a:latin typeface="Agency FB" pitchFamily="34" charset="0"/>
              </a:rPr>
              <a:t>mission</a:t>
            </a:r>
          </a:p>
        </p:txBody>
      </p:sp>
      <p:sp>
        <p:nvSpPr>
          <p:cNvPr id="2" name="TextBox 1"/>
          <p:cNvSpPr txBox="1"/>
          <p:nvPr/>
        </p:nvSpPr>
        <p:spPr>
          <a:xfrm>
            <a:off x="5270356" y="1008359"/>
            <a:ext cx="2865076" cy="584775"/>
          </a:xfrm>
          <a:prstGeom prst="rect">
            <a:avLst/>
          </a:prstGeom>
          <a:noFill/>
        </p:spPr>
        <p:txBody>
          <a:bodyPr wrap="square" rtlCol="0">
            <a:spAutoFit/>
          </a:bodyPr>
          <a:lstStyle/>
          <a:p>
            <a:r>
              <a:rPr lang="en-US" sz="3200" dirty="0" smtClean="0">
                <a:latin typeface="Agency FB" pitchFamily="34" charset="0"/>
              </a:rPr>
              <a:t>Young plants</a:t>
            </a:r>
            <a:endParaRPr lang="en-US" sz="3200" dirty="0">
              <a:latin typeface="Agency FB" pitchFamily="34" charset="0"/>
            </a:endParaRPr>
          </a:p>
        </p:txBody>
      </p:sp>
      <p:sp>
        <p:nvSpPr>
          <p:cNvPr id="10" name="TextBox 9"/>
          <p:cNvSpPr txBox="1"/>
          <p:nvPr/>
        </p:nvSpPr>
        <p:spPr>
          <a:xfrm>
            <a:off x="5597994" y="3394730"/>
            <a:ext cx="2209800" cy="523220"/>
          </a:xfrm>
          <a:prstGeom prst="rect">
            <a:avLst/>
          </a:prstGeom>
          <a:noFill/>
        </p:spPr>
        <p:txBody>
          <a:bodyPr wrap="square" rtlCol="0">
            <a:spAutoFit/>
          </a:bodyPr>
          <a:lstStyle/>
          <a:p>
            <a:r>
              <a:rPr lang="en-US" sz="2800" dirty="0" smtClean="0">
                <a:latin typeface="Agency FB" pitchFamily="34" charset="0"/>
              </a:rPr>
              <a:t>Profession or job </a:t>
            </a:r>
            <a:endParaRPr lang="en-US" sz="2800" dirty="0">
              <a:latin typeface="Agency FB" pitchFamily="34" charset="0"/>
            </a:endParaRPr>
          </a:p>
        </p:txBody>
      </p:sp>
      <p:sp>
        <p:nvSpPr>
          <p:cNvPr id="11" name="TextBox 10"/>
          <p:cNvSpPr txBox="1"/>
          <p:nvPr/>
        </p:nvSpPr>
        <p:spPr>
          <a:xfrm>
            <a:off x="5631873" y="4493618"/>
            <a:ext cx="2590800" cy="523220"/>
          </a:xfrm>
          <a:prstGeom prst="rect">
            <a:avLst/>
          </a:prstGeom>
          <a:noFill/>
        </p:spPr>
        <p:txBody>
          <a:bodyPr wrap="square" rtlCol="0">
            <a:spAutoFit/>
          </a:bodyPr>
          <a:lstStyle/>
          <a:p>
            <a:r>
              <a:rPr lang="en-US" sz="2800" dirty="0" smtClean="0">
                <a:latin typeface="Agency FB" pitchFamily="34" charset="0"/>
              </a:rPr>
              <a:t> Very large in size </a:t>
            </a:r>
            <a:endParaRPr lang="en-US" sz="2800" dirty="0">
              <a:latin typeface="Agency FB" pitchFamily="34" charset="0"/>
            </a:endParaRPr>
          </a:p>
        </p:txBody>
      </p:sp>
      <p:sp>
        <p:nvSpPr>
          <p:cNvPr id="12" name="TextBox 11"/>
          <p:cNvSpPr txBox="1"/>
          <p:nvPr/>
        </p:nvSpPr>
        <p:spPr>
          <a:xfrm>
            <a:off x="5715000" y="5586680"/>
            <a:ext cx="2590800" cy="954107"/>
          </a:xfrm>
          <a:prstGeom prst="rect">
            <a:avLst/>
          </a:prstGeom>
          <a:noFill/>
        </p:spPr>
        <p:txBody>
          <a:bodyPr wrap="square" rtlCol="0">
            <a:spAutoFit/>
          </a:bodyPr>
          <a:lstStyle/>
          <a:p>
            <a:r>
              <a:rPr lang="en-US" sz="2800" dirty="0" smtClean="0">
                <a:latin typeface="Agency FB" pitchFamily="34" charset="0"/>
              </a:rPr>
              <a:t>Strong desire for any thing</a:t>
            </a:r>
            <a:endParaRPr lang="en-US" sz="2800" dirty="0">
              <a:latin typeface="Agency FB" pitchFamily="34" charset="0"/>
            </a:endParaRPr>
          </a:p>
        </p:txBody>
      </p:sp>
      <p:sp>
        <p:nvSpPr>
          <p:cNvPr id="13" name="TextBox 12"/>
          <p:cNvSpPr txBox="1"/>
          <p:nvPr/>
        </p:nvSpPr>
        <p:spPr>
          <a:xfrm>
            <a:off x="5424812" y="1852136"/>
            <a:ext cx="3462933" cy="954107"/>
          </a:xfrm>
          <a:prstGeom prst="rect">
            <a:avLst/>
          </a:prstGeom>
          <a:noFill/>
        </p:spPr>
        <p:txBody>
          <a:bodyPr wrap="square" rtlCol="0">
            <a:spAutoFit/>
          </a:bodyPr>
          <a:lstStyle/>
          <a:p>
            <a:r>
              <a:rPr lang="en-US" sz="2800" dirty="0">
                <a:latin typeface="Agency FB" pitchFamily="34" charset="0"/>
              </a:rPr>
              <a:t>a </a:t>
            </a:r>
            <a:r>
              <a:rPr lang="en-US" sz="2400" dirty="0">
                <a:latin typeface="Agency FB" pitchFamily="34" charset="0"/>
              </a:rPr>
              <a:t>task</a:t>
            </a:r>
            <a:r>
              <a:rPr lang="en-US" sz="2800" dirty="0">
                <a:latin typeface="Agency FB" pitchFamily="34" charset="0"/>
              </a:rPr>
              <a:t> or job that someone is given to do</a:t>
            </a:r>
          </a:p>
        </p:txBody>
      </p:sp>
    </p:spTree>
    <p:extLst>
      <p:ext uri="{BB962C8B-B14F-4D97-AF65-F5344CB8AC3E}">
        <p14:creationId xmlns:p14="http://schemas.microsoft.com/office/powerpoint/2010/main" val="341226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03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2" grpId="0"/>
      <p:bldP spid="10"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6246" y="835575"/>
            <a:ext cx="7671954" cy="5262979"/>
          </a:xfrm>
          <a:prstGeom prst="rect">
            <a:avLst/>
          </a:prstGeom>
          <a:noFill/>
        </p:spPr>
        <p:txBody>
          <a:bodyPr wrap="square" rtlCol="0">
            <a:spAutoFit/>
          </a:bodyPr>
          <a:lstStyle/>
          <a:p>
            <a:r>
              <a:rPr lang="en-US" sz="2400" dirty="0" smtClean="0"/>
              <a:t> If false give the correct information.</a:t>
            </a:r>
          </a:p>
          <a:p>
            <a:r>
              <a:rPr lang="en-US" sz="2400" dirty="0" smtClean="0"/>
              <a:t>1 He planted the first tree 50 years ago </a:t>
            </a:r>
          </a:p>
          <a:p>
            <a:r>
              <a:rPr lang="en-US" sz="2400" dirty="0" err="1" smtClean="0">
                <a:solidFill>
                  <a:schemeClr val="accent1"/>
                </a:solidFill>
              </a:rPr>
              <a:t>Ans.False</a:t>
            </a:r>
            <a:r>
              <a:rPr lang="en-US" sz="2400" dirty="0" smtClean="0">
                <a:solidFill>
                  <a:schemeClr val="accent1"/>
                </a:solidFill>
              </a:rPr>
              <a:t>: C.A-53 years ago</a:t>
            </a:r>
          </a:p>
          <a:p>
            <a:r>
              <a:rPr lang="en-US" sz="2400" dirty="0" smtClean="0"/>
              <a:t>2 </a:t>
            </a:r>
            <a:r>
              <a:rPr lang="en-US" sz="2400" dirty="0" err="1" smtClean="0"/>
              <a:t>Kartik</a:t>
            </a:r>
            <a:r>
              <a:rPr lang="en-US" sz="2400" dirty="0" smtClean="0"/>
              <a:t> borrowed money from others  to plant trees. </a:t>
            </a:r>
          </a:p>
          <a:p>
            <a:r>
              <a:rPr lang="en-US" sz="2400" dirty="0" err="1" smtClean="0">
                <a:solidFill>
                  <a:schemeClr val="bg2">
                    <a:lumMod val="50000"/>
                  </a:schemeClr>
                </a:solidFill>
              </a:rPr>
              <a:t>Ans.False</a:t>
            </a:r>
            <a:r>
              <a:rPr lang="en-US" sz="2400" dirty="0" smtClean="0">
                <a:solidFill>
                  <a:schemeClr val="bg2">
                    <a:lumMod val="50000"/>
                  </a:schemeClr>
                </a:solidFill>
              </a:rPr>
              <a:t> CA-He would pay all the expenses from his own pocket.</a:t>
            </a:r>
          </a:p>
          <a:p>
            <a:r>
              <a:rPr lang="en-US" sz="2400" dirty="0" smtClean="0"/>
              <a:t>3 He would plant trees around his hut only. </a:t>
            </a:r>
          </a:p>
          <a:p>
            <a:r>
              <a:rPr lang="en-US" sz="2400" dirty="0" smtClean="0">
                <a:solidFill>
                  <a:schemeClr val="bg2">
                    <a:lumMod val="50000"/>
                  </a:schemeClr>
                </a:solidFill>
              </a:rPr>
              <a:t>Ans. False CA- He planted trees every where on unused land of </a:t>
            </a:r>
            <a:r>
              <a:rPr lang="en-US" sz="2400" smtClean="0">
                <a:solidFill>
                  <a:schemeClr val="bg2">
                    <a:lumMod val="50000"/>
                  </a:schemeClr>
                </a:solidFill>
              </a:rPr>
              <a:t>roads,schools,fields</a:t>
            </a:r>
            <a:r>
              <a:rPr lang="en-US" sz="2400" dirty="0" smtClean="0">
                <a:solidFill>
                  <a:schemeClr val="bg2">
                    <a:lumMod val="50000"/>
                  </a:schemeClr>
                </a:solidFill>
              </a:rPr>
              <a:t> and many other places. </a:t>
            </a:r>
          </a:p>
          <a:p>
            <a:r>
              <a:rPr lang="en-US" sz="2400" dirty="0" smtClean="0"/>
              <a:t>4At times </a:t>
            </a:r>
            <a:r>
              <a:rPr lang="en-US" sz="2400" dirty="0" err="1" smtClean="0"/>
              <a:t>Kartik</a:t>
            </a:r>
            <a:r>
              <a:rPr lang="en-US" sz="2400" dirty="0" smtClean="0"/>
              <a:t> would water his trees a night </a:t>
            </a:r>
            <a:r>
              <a:rPr lang="en-US" sz="2400" dirty="0" err="1" smtClean="0"/>
              <a:t>becaulse</a:t>
            </a:r>
            <a:r>
              <a:rPr lang="en-US" sz="2400" dirty="0" smtClean="0"/>
              <a:t> he felt lazy during the day. </a:t>
            </a:r>
          </a:p>
          <a:p>
            <a:r>
              <a:rPr lang="en-US" sz="2400" dirty="0" err="1" smtClean="0">
                <a:solidFill>
                  <a:schemeClr val="bg2">
                    <a:lumMod val="50000"/>
                  </a:schemeClr>
                </a:solidFill>
              </a:rPr>
              <a:t>Ans.False</a:t>
            </a:r>
            <a:r>
              <a:rPr lang="en-US" sz="2400" dirty="0" smtClean="0">
                <a:solidFill>
                  <a:schemeClr val="bg2">
                    <a:lumMod val="50000"/>
                  </a:schemeClr>
                </a:solidFill>
              </a:rPr>
              <a:t> CA- He did his  </a:t>
            </a:r>
            <a:r>
              <a:rPr lang="en-US" sz="2400" dirty="0" err="1" smtClean="0">
                <a:solidFill>
                  <a:schemeClr val="bg2">
                    <a:lumMod val="50000"/>
                  </a:schemeClr>
                </a:solidFill>
              </a:rPr>
              <a:t>professonal</a:t>
            </a:r>
            <a:r>
              <a:rPr lang="en-US" sz="2400" dirty="0" smtClean="0">
                <a:solidFill>
                  <a:schemeClr val="bg2">
                    <a:lumMod val="50000"/>
                  </a:schemeClr>
                </a:solidFill>
              </a:rPr>
              <a:t>  work during the day and he was very active</a:t>
            </a:r>
            <a:endParaRPr lang="en-US" sz="2400" dirty="0">
              <a:solidFill>
                <a:schemeClr val="bg2">
                  <a:lumMod val="50000"/>
                </a:schemeClr>
              </a:solidFill>
            </a:endParaRPr>
          </a:p>
        </p:txBody>
      </p:sp>
      <p:sp>
        <p:nvSpPr>
          <p:cNvPr id="3" name="TextBox 2"/>
          <p:cNvSpPr txBox="1"/>
          <p:nvPr/>
        </p:nvSpPr>
        <p:spPr>
          <a:xfrm>
            <a:off x="824346" y="250800"/>
            <a:ext cx="7010400" cy="584775"/>
          </a:xfrm>
          <a:prstGeom prst="rect">
            <a:avLst/>
          </a:prstGeom>
          <a:noFill/>
        </p:spPr>
        <p:txBody>
          <a:bodyPr wrap="square" rtlCol="0">
            <a:spAutoFit/>
          </a:bodyPr>
          <a:lstStyle/>
          <a:p>
            <a:r>
              <a:rPr lang="en-US" sz="3200" dirty="0" smtClean="0"/>
              <a:t>Let’s solve true /false  questions:</a:t>
            </a:r>
            <a:endParaRPr lang="en-US" sz="3200" dirty="0"/>
          </a:p>
        </p:txBody>
      </p:sp>
    </p:spTree>
    <p:extLst>
      <p:ext uri="{BB962C8B-B14F-4D97-AF65-F5344CB8AC3E}">
        <p14:creationId xmlns:p14="http://schemas.microsoft.com/office/powerpoint/2010/main" val="312572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33400"/>
            <a:ext cx="9144000" cy="513986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4000" b="1" dirty="0" smtClean="0">
                <a:solidFill>
                  <a:schemeClr val="accent6"/>
                </a:solidFill>
                <a:latin typeface="Agency FB" pitchFamily="34" charset="0"/>
              </a:rPr>
              <a:t>Group work:</a:t>
            </a:r>
          </a:p>
          <a:p>
            <a:endParaRPr lang="en-US" sz="3200" dirty="0">
              <a:latin typeface="Agency FB" pitchFamily="34" charset="0"/>
            </a:endParaRPr>
          </a:p>
          <a:p>
            <a:r>
              <a:rPr lang="en-US" sz="3200" dirty="0" smtClean="0">
                <a:latin typeface="Agency FB" pitchFamily="34" charset="0"/>
              </a:rPr>
              <a:t> Discuss the following  sentences in  Groups and form your opinion.</a:t>
            </a:r>
            <a:endParaRPr lang="en-US" sz="3200" dirty="0">
              <a:latin typeface="Agency FB" pitchFamily="34" charset="0"/>
            </a:endParaRPr>
          </a:p>
          <a:p>
            <a:endParaRPr lang="en-US" sz="3200" dirty="0" smtClean="0">
              <a:latin typeface="Agency FB" pitchFamily="34" charset="0"/>
            </a:endParaRPr>
          </a:p>
          <a:p>
            <a:r>
              <a:rPr lang="en-US" sz="3200" dirty="0" smtClean="0">
                <a:solidFill>
                  <a:srgbClr val="002060"/>
                </a:solidFill>
                <a:latin typeface="Agency FB" pitchFamily="34" charset="0"/>
              </a:rPr>
              <a:t>G -A. “A man who can hardly sign his name, is leaving his signature all around in nature.”</a:t>
            </a:r>
          </a:p>
          <a:p>
            <a:endParaRPr lang="en-US" sz="3200" dirty="0" smtClean="0">
              <a:solidFill>
                <a:srgbClr val="002060"/>
              </a:solidFill>
              <a:latin typeface="Agency FB" pitchFamily="34" charset="0"/>
            </a:endParaRPr>
          </a:p>
          <a:p>
            <a:r>
              <a:rPr lang="en-US" sz="3200" dirty="0" smtClean="0">
                <a:solidFill>
                  <a:srgbClr val="002060"/>
                </a:solidFill>
                <a:latin typeface="Agency FB" pitchFamily="34" charset="0"/>
              </a:rPr>
              <a:t>G -B. Role of Trees for sustainable environment</a:t>
            </a:r>
          </a:p>
          <a:p>
            <a:r>
              <a:rPr lang="en-US" sz="3200" dirty="0">
                <a:solidFill>
                  <a:srgbClr val="002060"/>
                </a:solidFill>
                <a:latin typeface="Agency FB" pitchFamily="34" charset="0"/>
              </a:rPr>
              <a:t> </a:t>
            </a:r>
            <a:endParaRPr lang="en-US" sz="3200" dirty="0" smtClean="0">
              <a:solidFill>
                <a:srgbClr val="002060"/>
              </a:solidFill>
              <a:latin typeface="Agency FB" pitchFamily="34" charset="0"/>
            </a:endParaRPr>
          </a:p>
          <a:p>
            <a:endParaRPr lang="en-US" sz="3200" dirty="0">
              <a:solidFill>
                <a:srgbClr val="002060"/>
              </a:solidFill>
              <a:latin typeface="Agency FB" pitchFamily="34" charset="0"/>
            </a:endParaRPr>
          </a:p>
        </p:txBody>
      </p:sp>
    </p:spTree>
    <p:extLst>
      <p:ext uri="{BB962C8B-B14F-4D97-AF65-F5344CB8AC3E}">
        <p14:creationId xmlns:p14="http://schemas.microsoft.com/office/powerpoint/2010/main" val="1198933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24000"/>
            <a:ext cx="7010400" cy="5509200"/>
          </a:xfrm>
          <a:prstGeom prst="rect">
            <a:avLst/>
          </a:prstGeom>
          <a:noFill/>
        </p:spPr>
        <p:txBody>
          <a:bodyPr wrap="square" rtlCol="0">
            <a:spAutoFit/>
          </a:bodyPr>
          <a:lstStyle/>
          <a:p>
            <a:r>
              <a:rPr lang="en-US" sz="3200" b="1" dirty="0" smtClean="0">
                <a:solidFill>
                  <a:srgbClr val="002060"/>
                </a:solidFill>
                <a:latin typeface="Agency FB" pitchFamily="34" charset="0"/>
              </a:rPr>
              <a:t>Evaluation</a:t>
            </a:r>
          </a:p>
          <a:p>
            <a:endParaRPr lang="en-US" sz="3200" dirty="0" smtClean="0">
              <a:latin typeface="Agency FB" pitchFamily="34" charset="0"/>
            </a:endParaRPr>
          </a:p>
          <a:p>
            <a:r>
              <a:rPr lang="en-US" sz="3200" dirty="0">
                <a:latin typeface="Agency FB" pitchFamily="34" charset="0"/>
              </a:rPr>
              <a:t> </a:t>
            </a:r>
            <a:r>
              <a:rPr lang="en-US" sz="3200" dirty="0" smtClean="0">
                <a:latin typeface="Agency FB" pitchFamily="34" charset="0"/>
              </a:rPr>
              <a:t>Q1. What is the profession of </a:t>
            </a:r>
            <a:r>
              <a:rPr lang="en-US" sz="3200" dirty="0" err="1" smtClean="0">
                <a:latin typeface="Agency FB" pitchFamily="34" charset="0"/>
              </a:rPr>
              <a:t>Kartik</a:t>
            </a:r>
            <a:r>
              <a:rPr lang="en-US" sz="3200" dirty="0" smtClean="0">
                <a:latin typeface="Agency FB" pitchFamily="34" charset="0"/>
              </a:rPr>
              <a:t>  </a:t>
            </a:r>
            <a:r>
              <a:rPr lang="en-US" sz="3200" dirty="0" err="1" smtClean="0">
                <a:latin typeface="Agency FB" pitchFamily="34" charset="0"/>
              </a:rPr>
              <a:t>Poramanik</a:t>
            </a:r>
            <a:r>
              <a:rPr lang="en-US" sz="3200" dirty="0" smtClean="0">
                <a:latin typeface="Agency FB" pitchFamily="34" charset="0"/>
              </a:rPr>
              <a:t> ?</a:t>
            </a:r>
          </a:p>
          <a:p>
            <a:endParaRPr lang="en-US" sz="3200" dirty="0" smtClean="0">
              <a:latin typeface="Agency FB" pitchFamily="34" charset="0"/>
            </a:endParaRPr>
          </a:p>
          <a:p>
            <a:r>
              <a:rPr lang="en-US" sz="3200" dirty="0" smtClean="0">
                <a:latin typeface="Agency FB" pitchFamily="34" charset="0"/>
              </a:rPr>
              <a:t>Q 2  .Why did he begin to plant trees ?</a:t>
            </a:r>
          </a:p>
          <a:p>
            <a:endParaRPr lang="en-US" sz="3200" dirty="0" smtClean="0">
              <a:latin typeface="Agency FB" pitchFamily="34" charset="0"/>
            </a:endParaRPr>
          </a:p>
          <a:p>
            <a:r>
              <a:rPr lang="en-US" sz="3200" dirty="0" smtClean="0">
                <a:latin typeface="Agency FB" pitchFamily="34" charset="0"/>
              </a:rPr>
              <a:t>Q3. Where did  </a:t>
            </a:r>
            <a:r>
              <a:rPr lang="en-US" sz="3200" dirty="0" err="1" smtClean="0">
                <a:latin typeface="Agency FB" pitchFamily="34" charset="0"/>
              </a:rPr>
              <a:t>Kartik</a:t>
            </a:r>
            <a:r>
              <a:rPr lang="en-US" sz="3200" dirty="0" smtClean="0">
                <a:latin typeface="Agency FB" pitchFamily="34" charset="0"/>
              </a:rPr>
              <a:t> </a:t>
            </a:r>
            <a:r>
              <a:rPr lang="en-US" sz="3200" dirty="0" err="1" smtClean="0">
                <a:latin typeface="Agency FB" pitchFamily="34" charset="0"/>
              </a:rPr>
              <a:t>Poramanik</a:t>
            </a:r>
            <a:r>
              <a:rPr lang="en-US" sz="3200" dirty="0" smtClean="0">
                <a:latin typeface="Agency FB" pitchFamily="34" charset="0"/>
              </a:rPr>
              <a:t> plant trees ?</a:t>
            </a:r>
          </a:p>
          <a:p>
            <a:endParaRPr lang="en-US" sz="3200" dirty="0" smtClean="0">
              <a:latin typeface="Agency FB" pitchFamily="34" charset="0"/>
            </a:endParaRPr>
          </a:p>
          <a:p>
            <a:r>
              <a:rPr lang="en-US" sz="3200" dirty="0" smtClean="0">
                <a:latin typeface="Agency FB" pitchFamily="34" charset="0"/>
              </a:rPr>
              <a:t>Q4. How do you understand that he is a nature lover </a:t>
            </a:r>
          </a:p>
          <a:p>
            <a:endParaRPr lang="en-US" sz="3200" dirty="0" smtClean="0">
              <a:latin typeface="Agency FB" pitchFamily="34" charset="0"/>
            </a:endParaRPr>
          </a:p>
          <a:p>
            <a:r>
              <a:rPr lang="en-US" sz="3200" dirty="0" smtClean="0">
                <a:latin typeface="Agency FB" pitchFamily="34" charset="0"/>
              </a:rPr>
              <a:t>?</a:t>
            </a:r>
            <a:endParaRPr lang="en-US" sz="3200" dirty="0">
              <a:latin typeface="Agency FB" pitchFamily="34" charset="0"/>
            </a:endParaRPr>
          </a:p>
        </p:txBody>
      </p:sp>
    </p:spTree>
    <p:extLst>
      <p:ext uri="{BB962C8B-B14F-4D97-AF65-F5344CB8AC3E}">
        <p14:creationId xmlns:p14="http://schemas.microsoft.com/office/powerpoint/2010/main" val="1630696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564" y="914400"/>
            <a:ext cx="7162800" cy="1569660"/>
          </a:xfrm>
          <a:prstGeom prst="rect">
            <a:avLst/>
          </a:prstGeom>
          <a:noFill/>
        </p:spPr>
        <p:txBody>
          <a:bodyPr wrap="square" rtlCol="0">
            <a:spAutoFit/>
          </a:bodyPr>
          <a:lstStyle/>
          <a:p>
            <a:r>
              <a:rPr lang="en-US" sz="2400" b="1" dirty="0" smtClean="0">
                <a:latin typeface="Agency FB" pitchFamily="34" charset="0"/>
              </a:rPr>
              <a:t>Home work </a:t>
            </a:r>
            <a:r>
              <a:rPr lang="en-US" sz="2400" dirty="0" smtClean="0">
                <a:latin typeface="Agency FB" pitchFamily="34" charset="0"/>
              </a:rPr>
              <a:t>:</a:t>
            </a:r>
          </a:p>
          <a:p>
            <a:r>
              <a:rPr lang="en-US" sz="2400" dirty="0" smtClean="0">
                <a:latin typeface="Agency FB" pitchFamily="34" charset="0"/>
              </a:rPr>
              <a:t> Write  your  opinion   on </a:t>
            </a:r>
          </a:p>
          <a:p>
            <a:endParaRPr lang="en-US" sz="2400" dirty="0" smtClean="0">
              <a:latin typeface="Agency FB" pitchFamily="34" charset="0"/>
            </a:endParaRPr>
          </a:p>
          <a:p>
            <a:r>
              <a:rPr lang="en-US" sz="2400" dirty="0" smtClean="0">
                <a:latin typeface="Agency FB" pitchFamily="34" charset="0"/>
              </a:rPr>
              <a:t> “</a:t>
            </a:r>
            <a:r>
              <a:rPr lang="en-US" sz="2400" b="1" dirty="0" smtClean="0">
                <a:latin typeface="Agency FB" pitchFamily="34" charset="0"/>
              </a:rPr>
              <a:t>The necessity of Tree plantation </a:t>
            </a:r>
            <a:r>
              <a:rPr lang="en-US" sz="2400" dirty="0" smtClean="0">
                <a:latin typeface="Agency FB" pitchFamily="34" charset="0"/>
              </a:rPr>
              <a:t>“ in about 10 to 12 sentences.</a:t>
            </a:r>
            <a:endParaRPr lang="en-US" sz="2400" dirty="0">
              <a:latin typeface="Agency FB" pitchFamily="34" charset="0"/>
            </a:endParaRPr>
          </a:p>
        </p:txBody>
      </p:sp>
      <p:pic>
        <p:nvPicPr>
          <p:cNvPr id="4098" name="Picture 2" descr="C:\Users\Hazi Ali High School\Desktop\Md .A. Karim\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384" y="2895600"/>
            <a:ext cx="5471160" cy="3546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074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410200"/>
            <a:ext cx="6512511" cy="104968"/>
          </a:xfrm>
        </p:spPr>
        <p:txBody>
          <a:bodyPr/>
          <a:lstStyle/>
          <a:p>
            <a:endParaRPr lang="en-US" dirty="0"/>
          </a:p>
        </p:txBody>
      </p:sp>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457200" y="304800"/>
            <a:ext cx="5384801" cy="3429000"/>
          </a:xfrm>
          <a:prstGeom prst="rect">
            <a:avLst/>
          </a:prstGeom>
          <a:ln w="228600" cap="sq" cmpd="thickThin">
            <a:solidFill>
              <a:srgbClr val="000000"/>
            </a:solidFill>
            <a:prstDash val="solid"/>
            <a:miter lim="800000"/>
          </a:ln>
          <a:effectLst>
            <a:innerShdw blurRad="76200">
              <a:srgbClr val="000000"/>
            </a:innerShdw>
          </a:effectLst>
        </p:spPr>
      </p:pic>
      <p:pic>
        <p:nvPicPr>
          <p:cNvPr id="1026" name="Picture 2" descr="C:\Users\Hazi Ali High School\Desktop\Md .A. Karim\image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343400"/>
            <a:ext cx="6296891"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180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6512511" cy="1143000"/>
          </a:xfrm>
          <a:solidFill>
            <a:srgbClr val="00B0F0"/>
          </a:solidFill>
        </p:spPr>
        <p:style>
          <a:lnRef idx="3">
            <a:schemeClr val="lt1"/>
          </a:lnRef>
          <a:fillRef idx="1">
            <a:schemeClr val="accent6"/>
          </a:fillRef>
          <a:effectRef idx="1">
            <a:schemeClr val="accent6"/>
          </a:effectRef>
          <a:fontRef idx="minor">
            <a:schemeClr val="lt1"/>
          </a:fontRef>
        </p:style>
        <p:txBody>
          <a:bodyPr/>
          <a:lstStyle/>
          <a:p>
            <a:pPr marL="0" indent="0" algn="ctr">
              <a:buNone/>
            </a:pPr>
            <a:r>
              <a:rPr lang="en-US" sz="6000" dirty="0" smtClean="0">
                <a:latin typeface="Agency FB" pitchFamily="34" charset="0"/>
              </a:rPr>
              <a:t>Teacher Introduce</a:t>
            </a:r>
            <a:endParaRPr lang="en-US" sz="6000" dirty="0">
              <a:latin typeface="Agency FB" pitchFamily="34" charset="0"/>
            </a:endParaRPr>
          </a:p>
        </p:txBody>
      </p:sp>
      <p:sp>
        <p:nvSpPr>
          <p:cNvPr id="3" name="Content Placeholder 2"/>
          <p:cNvSpPr>
            <a:spLocks noGrp="1"/>
          </p:cNvSpPr>
          <p:nvPr>
            <p:ph sz="quarter" idx="13"/>
          </p:nvPr>
        </p:nvSpPr>
        <p:spPr>
          <a:xfrm>
            <a:off x="838200" y="2362200"/>
            <a:ext cx="8305800" cy="3474720"/>
          </a:xfrm>
        </p:spPr>
        <p:txBody>
          <a:bodyPr>
            <a:noAutofit/>
          </a:bodyPr>
          <a:lstStyle/>
          <a:p>
            <a:pPr marL="45720" indent="0">
              <a:buNone/>
            </a:pPr>
            <a:endParaRPr lang="en-US" sz="2400" b="1" dirty="0" smtClean="0">
              <a:latin typeface="Agency FB" pitchFamily="34" charset="0"/>
            </a:endParaRPr>
          </a:p>
          <a:p>
            <a:r>
              <a:rPr lang="en-US" sz="4800" b="1" dirty="0" smtClean="0">
                <a:latin typeface="Agency FB" pitchFamily="34" charset="0"/>
              </a:rPr>
              <a:t>Md. </a:t>
            </a:r>
            <a:r>
              <a:rPr lang="en-US" sz="4800" b="1" dirty="0" err="1" smtClean="0">
                <a:latin typeface="Agency FB" pitchFamily="34" charset="0"/>
              </a:rPr>
              <a:t>Alauddin</a:t>
            </a:r>
            <a:r>
              <a:rPr lang="en-US" sz="4800" b="1" dirty="0" smtClean="0">
                <a:latin typeface="Agency FB" pitchFamily="34" charset="0"/>
              </a:rPr>
              <a:t> </a:t>
            </a:r>
            <a:endParaRPr lang="en-US" sz="4800" b="1" dirty="0" smtClean="0">
              <a:latin typeface="Agency FB" pitchFamily="34" charset="0"/>
            </a:endParaRPr>
          </a:p>
          <a:p>
            <a:r>
              <a:rPr lang="en-US" sz="4800" b="1" dirty="0" err="1" smtClean="0">
                <a:latin typeface="Agency FB" pitchFamily="34" charset="0"/>
              </a:rPr>
              <a:t>Headmaste</a:t>
            </a:r>
            <a:endParaRPr lang="en-US" sz="2400" b="1" dirty="0" smtClean="0">
              <a:latin typeface="Agency FB" pitchFamily="34" charset="0"/>
            </a:endParaRPr>
          </a:p>
          <a:p>
            <a:pPr marL="45720" indent="0">
              <a:buNone/>
            </a:pPr>
            <a:r>
              <a:rPr lang="en-US" sz="4800" b="1" dirty="0" smtClean="0">
                <a:solidFill>
                  <a:schemeClr val="accent5"/>
                </a:solidFill>
                <a:latin typeface="Agency FB" pitchFamily="34" charset="0"/>
              </a:rPr>
              <a:t>*</a:t>
            </a:r>
            <a:r>
              <a:rPr lang="en-US" sz="5400" b="1" dirty="0" smtClean="0">
                <a:latin typeface="Agency FB" pitchFamily="34" charset="0"/>
              </a:rPr>
              <a:t> </a:t>
            </a:r>
            <a:r>
              <a:rPr lang="en-US" sz="5400" b="1" dirty="0" err="1" smtClean="0">
                <a:latin typeface="Agency FB" pitchFamily="34" charset="0"/>
              </a:rPr>
              <a:t>Chorkol</a:t>
            </a:r>
            <a:r>
              <a:rPr lang="en-US" sz="5400" b="1" dirty="0" smtClean="0">
                <a:latin typeface="Agency FB" pitchFamily="34" charset="0"/>
              </a:rPr>
              <a:t> High School</a:t>
            </a:r>
            <a:endParaRPr lang="en-US" sz="5400" b="1" dirty="0" smtClean="0">
              <a:latin typeface="Agency FB" pitchFamily="34" charset="0"/>
            </a:endParaRPr>
          </a:p>
          <a:p>
            <a:endParaRPr lang="en-US" sz="2400" dirty="0" smtClean="0">
              <a:latin typeface="Agency FB" pitchFamily="34" charset="0"/>
            </a:endParaRPr>
          </a:p>
          <a:p>
            <a:endParaRPr lang="en-US" sz="2400" dirty="0">
              <a:latin typeface="Agency FB" pitchFamily="34" charset="0"/>
            </a:endParaRPr>
          </a:p>
        </p:txBody>
      </p:sp>
    </p:spTree>
    <p:extLst>
      <p:ext uri="{BB962C8B-B14F-4D97-AF65-F5344CB8AC3E}">
        <p14:creationId xmlns:p14="http://schemas.microsoft.com/office/powerpoint/2010/main" val="1229231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551837"/>
            <a:ext cx="8077200" cy="4154984"/>
          </a:xfrm>
          <a:prstGeom prst="rect">
            <a:avLst/>
          </a:prstGeom>
        </p:spPr>
        <p:txBody>
          <a:bodyPr wrap="square">
            <a:spAutoFit/>
          </a:bodyPr>
          <a:lstStyle/>
          <a:p>
            <a:r>
              <a:rPr lang="en-US" sz="4400" b="1" dirty="0" smtClean="0">
                <a:solidFill>
                  <a:schemeClr val="bg2">
                    <a:lumMod val="10000"/>
                  </a:schemeClr>
                </a:solidFill>
                <a:latin typeface="Agency FB" pitchFamily="34" charset="0"/>
              </a:rPr>
              <a:t>Class-8 (Eight)</a:t>
            </a:r>
          </a:p>
          <a:p>
            <a:r>
              <a:rPr lang="en-US" sz="4400" b="1" dirty="0" smtClean="0">
                <a:solidFill>
                  <a:schemeClr val="bg2">
                    <a:lumMod val="10000"/>
                  </a:schemeClr>
                </a:solidFill>
                <a:latin typeface="Agency FB" pitchFamily="34" charset="0"/>
              </a:rPr>
              <a:t>Subject-English 1</a:t>
            </a:r>
            <a:r>
              <a:rPr lang="en-US" sz="4400" b="1" baseline="30000" dirty="0" smtClean="0">
                <a:solidFill>
                  <a:schemeClr val="bg2">
                    <a:lumMod val="10000"/>
                  </a:schemeClr>
                </a:solidFill>
                <a:latin typeface="Agency FB" pitchFamily="34" charset="0"/>
              </a:rPr>
              <a:t>st</a:t>
            </a:r>
            <a:endParaRPr lang="en-US" sz="4400" b="1" dirty="0" smtClean="0">
              <a:solidFill>
                <a:schemeClr val="bg2">
                  <a:lumMod val="10000"/>
                </a:schemeClr>
              </a:solidFill>
              <a:latin typeface="Agency FB" pitchFamily="34" charset="0"/>
            </a:endParaRPr>
          </a:p>
          <a:p>
            <a:r>
              <a:rPr lang="en-US" sz="4400" b="1" dirty="0" smtClean="0">
                <a:solidFill>
                  <a:schemeClr val="bg2">
                    <a:lumMod val="10000"/>
                  </a:schemeClr>
                </a:solidFill>
                <a:latin typeface="Agency FB" pitchFamily="34" charset="0"/>
              </a:rPr>
              <a:t>Unit- 5 lesson 4</a:t>
            </a:r>
          </a:p>
          <a:p>
            <a:r>
              <a:rPr lang="en-US" sz="4400" b="1" dirty="0" smtClean="0">
                <a:solidFill>
                  <a:schemeClr val="bg2">
                    <a:lumMod val="10000"/>
                  </a:schemeClr>
                </a:solidFill>
                <a:latin typeface="Agency FB" pitchFamily="34" charset="0"/>
              </a:rPr>
              <a:t>Time -40m.</a:t>
            </a:r>
          </a:p>
          <a:p>
            <a:r>
              <a:rPr lang="en-US" sz="4400" b="1" smtClean="0">
                <a:solidFill>
                  <a:schemeClr val="bg2">
                    <a:lumMod val="10000"/>
                  </a:schemeClr>
                </a:solidFill>
                <a:latin typeface="Agency FB" pitchFamily="34" charset="0"/>
              </a:rPr>
              <a:t>Date:24.02.2019</a:t>
            </a:r>
            <a:endParaRPr lang="en-US" sz="4400" b="1" dirty="0" smtClean="0">
              <a:latin typeface="Agency FB" pitchFamily="34" charset="0"/>
            </a:endParaRPr>
          </a:p>
          <a:p>
            <a:endParaRPr lang="en-US" sz="4400" dirty="0">
              <a:latin typeface="Agency FB" pitchFamily="34" charset="0"/>
            </a:endParaRPr>
          </a:p>
        </p:txBody>
      </p:sp>
      <p:sp>
        <p:nvSpPr>
          <p:cNvPr id="3" name="TextBox 2"/>
          <p:cNvSpPr txBox="1"/>
          <p:nvPr/>
        </p:nvSpPr>
        <p:spPr>
          <a:xfrm>
            <a:off x="914400" y="1143000"/>
            <a:ext cx="6781800" cy="830997"/>
          </a:xfrm>
          <a:prstGeom prst="rect">
            <a:avLst/>
          </a:prstGeom>
          <a:noFill/>
        </p:spPr>
        <p:txBody>
          <a:bodyPr wrap="square" rtlCol="0">
            <a:spAutoFit/>
          </a:bodyPr>
          <a:lstStyle/>
          <a:p>
            <a:r>
              <a:rPr lang="en-US" sz="4800" dirty="0" smtClean="0">
                <a:solidFill>
                  <a:srgbClr val="FF0000"/>
                </a:solidFill>
              </a:rPr>
              <a:t>Lesson introduce</a:t>
            </a:r>
            <a:endParaRPr lang="en-US" sz="48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C:\Users\Hazi Ali High School\Desktop\Md .A. Karim\150308_496155166139_2617287_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4672" y="604767"/>
            <a:ext cx="3117274" cy="269585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Hazi Ali High School\Desktop\Md .A. Karim\Banyan-tre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6937" y="3810000"/>
            <a:ext cx="3582599" cy="234489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Hazi Ali High School\Desktop\Md .A. Karim\downloa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647" y="3810723"/>
            <a:ext cx="3328553" cy="230340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38697" y="0"/>
            <a:ext cx="5394612" cy="461665"/>
          </a:xfrm>
          <a:prstGeom prst="rect">
            <a:avLst/>
          </a:prstGeom>
          <a:solidFill>
            <a:schemeClr val="accent3"/>
          </a:solidFill>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solidFill>
                  <a:srgbClr val="FF0000"/>
                </a:solidFill>
                <a:latin typeface="Agency FB" pitchFamily="34" charset="0"/>
              </a:rPr>
              <a:t>     Let’s observe some  photos with the role of trees</a:t>
            </a:r>
            <a:endParaRPr lang="en-US" sz="2400" dirty="0">
              <a:solidFill>
                <a:srgbClr val="FF0000"/>
              </a:solidFill>
              <a:latin typeface="Agency FB" pitchFamily="34" charset="0"/>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4044" y="614355"/>
            <a:ext cx="3484650" cy="2357445"/>
          </a:xfrm>
          <a:prstGeom prst="rect">
            <a:avLst/>
          </a:prstGeom>
        </p:spPr>
      </p:pic>
      <p:sp>
        <p:nvSpPr>
          <p:cNvPr id="4" name="TextBox 3"/>
          <p:cNvSpPr txBox="1"/>
          <p:nvPr/>
        </p:nvSpPr>
        <p:spPr>
          <a:xfrm>
            <a:off x="484044" y="3153059"/>
            <a:ext cx="3021156" cy="369332"/>
          </a:xfrm>
          <a:prstGeom prst="rect">
            <a:avLst/>
          </a:prstGeom>
          <a:noFill/>
        </p:spPr>
        <p:txBody>
          <a:bodyPr wrap="square" rtlCol="0">
            <a:spAutoFit/>
          </a:bodyPr>
          <a:lstStyle/>
          <a:p>
            <a:r>
              <a:rPr lang="en-US" dirty="0" smtClean="0"/>
              <a:t>Treeless  barren condition</a:t>
            </a:r>
            <a:endParaRPr lang="en-US" dirty="0"/>
          </a:p>
        </p:txBody>
      </p:sp>
      <p:sp>
        <p:nvSpPr>
          <p:cNvPr id="5" name="TextBox 4"/>
          <p:cNvSpPr txBox="1"/>
          <p:nvPr/>
        </p:nvSpPr>
        <p:spPr>
          <a:xfrm>
            <a:off x="5188527" y="3337725"/>
            <a:ext cx="3429001" cy="369332"/>
          </a:xfrm>
          <a:prstGeom prst="rect">
            <a:avLst/>
          </a:prstGeom>
          <a:noFill/>
        </p:spPr>
        <p:txBody>
          <a:bodyPr wrap="square" rtlCol="0">
            <a:spAutoFit/>
          </a:bodyPr>
          <a:lstStyle/>
          <a:p>
            <a:r>
              <a:rPr lang="en-US" dirty="0" smtClean="0"/>
              <a:t>Saplings with care handling</a:t>
            </a:r>
            <a:endParaRPr lang="en-US" dirty="0"/>
          </a:p>
        </p:txBody>
      </p:sp>
      <p:sp>
        <p:nvSpPr>
          <p:cNvPr id="7" name="TextBox 6"/>
          <p:cNvSpPr txBox="1"/>
          <p:nvPr/>
        </p:nvSpPr>
        <p:spPr>
          <a:xfrm>
            <a:off x="685800" y="6266063"/>
            <a:ext cx="2819400" cy="369332"/>
          </a:xfrm>
          <a:prstGeom prst="rect">
            <a:avLst/>
          </a:prstGeom>
          <a:noFill/>
        </p:spPr>
        <p:txBody>
          <a:bodyPr wrap="square" rtlCol="0">
            <a:spAutoFit/>
          </a:bodyPr>
          <a:lstStyle/>
          <a:p>
            <a:r>
              <a:rPr lang="en-US" dirty="0" smtClean="0"/>
              <a:t>Being plantation</a:t>
            </a:r>
            <a:endParaRPr lang="en-US" dirty="0"/>
          </a:p>
        </p:txBody>
      </p:sp>
      <p:sp>
        <p:nvSpPr>
          <p:cNvPr id="8" name="TextBox 7"/>
          <p:cNvSpPr txBox="1"/>
          <p:nvPr/>
        </p:nvSpPr>
        <p:spPr>
          <a:xfrm>
            <a:off x="5188527" y="6298795"/>
            <a:ext cx="3571009" cy="369332"/>
          </a:xfrm>
          <a:prstGeom prst="rect">
            <a:avLst/>
          </a:prstGeom>
          <a:noFill/>
        </p:spPr>
        <p:txBody>
          <a:bodyPr wrap="square" rtlCol="0">
            <a:spAutoFit/>
          </a:bodyPr>
          <a:lstStyle/>
          <a:p>
            <a:r>
              <a:rPr lang="en-US" dirty="0" smtClean="0"/>
              <a:t>   Shady &amp; friendly banyan tree </a:t>
            </a:r>
            <a:endParaRPr lang="en-US" dirty="0"/>
          </a:p>
        </p:txBody>
      </p:sp>
    </p:spTree>
    <p:extLst>
      <p:ext uri="{BB962C8B-B14F-4D97-AF65-F5344CB8AC3E}">
        <p14:creationId xmlns:p14="http://schemas.microsoft.com/office/powerpoint/2010/main" val="913475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zi Ali High School\Desktop\Md .A. Karim\st_20150620_hhtree20_141434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952500"/>
            <a:ext cx="74295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729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2364203"/>
            <a:ext cx="7008686" cy="9233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gency FB" pitchFamily="34" charset="0"/>
              </a:rPr>
              <a:t>  A man who </a:t>
            </a: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latin typeface="Agency FB" pitchFamily="34" charset="0"/>
              </a:rPr>
              <a:t>loves</a:t>
            </a: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gency FB" pitchFamily="34" charset="0"/>
              </a:rPr>
              <a:t> trees</a:t>
            </a: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gency FB" pitchFamily="34" charset="0"/>
              </a:rPr>
              <a:t>.</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gency FB" pitchFamily="34" charset="0"/>
            </a:endParaRPr>
          </a:p>
        </p:txBody>
      </p:sp>
      <p:sp>
        <p:nvSpPr>
          <p:cNvPr id="5" name="TextBox 4"/>
          <p:cNvSpPr txBox="1"/>
          <p:nvPr/>
        </p:nvSpPr>
        <p:spPr>
          <a:xfrm>
            <a:off x="5638800" y="4800600"/>
            <a:ext cx="3657600" cy="369332"/>
          </a:xfrm>
          <a:prstGeom prst="rect">
            <a:avLst/>
          </a:prstGeom>
          <a:noFill/>
        </p:spPr>
        <p:txBody>
          <a:bodyPr wrap="square" rtlCol="0">
            <a:spAutoFit/>
          </a:bodyPr>
          <a:lstStyle/>
          <a:p>
            <a:endParaRPr lang="en-US" dirty="0"/>
          </a:p>
        </p:txBody>
      </p:sp>
      <p:sp>
        <p:nvSpPr>
          <p:cNvPr id="7" name="TextBox 6"/>
          <p:cNvSpPr txBox="1"/>
          <p:nvPr/>
        </p:nvSpPr>
        <p:spPr>
          <a:xfrm>
            <a:off x="3429000" y="4572000"/>
            <a:ext cx="2743200" cy="369332"/>
          </a:xfrm>
          <a:prstGeom prst="rect">
            <a:avLst/>
          </a:prstGeom>
          <a:noFill/>
        </p:spPr>
        <p:txBody>
          <a:bodyPr wrap="square" rtlCol="0">
            <a:spAutoFit/>
          </a:bodyPr>
          <a:lstStyle/>
          <a:p>
            <a:r>
              <a:rPr lang="en-US" dirty="0" smtClean="0"/>
              <a:t> </a:t>
            </a:r>
            <a:endParaRPr lang="en-US" dirty="0"/>
          </a:p>
        </p:txBody>
      </p:sp>
    </p:spTree>
    <p:extLst>
      <p:ext uri="{BB962C8B-B14F-4D97-AF65-F5344CB8AC3E}">
        <p14:creationId xmlns:p14="http://schemas.microsoft.com/office/powerpoint/2010/main" val="3455892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638800" y="4800600"/>
            <a:ext cx="3657600" cy="369332"/>
          </a:xfrm>
          <a:prstGeom prst="rect">
            <a:avLst/>
          </a:prstGeom>
          <a:noFill/>
        </p:spPr>
        <p:txBody>
          <a:bodyPr wrap="square" rtlCol="0">
            <a:spAutoFit/>
          </a:bodyPr>
          <a:lstStyle/>
          <a:p>
            <a:endParaRPr lang="en-US" dirty="0"/>
          </a:p>
        </p:txBody>
      </p:sp>
      <p:sp>
        <p:nvSpPr>
          <p:cNvPr id="7" name="TextBox 6"/>
          <p:cNvSpPr txBox="1"/>
          <p:nvPr/>
        </p:nvSpPr>
        <p:spPr>
          <a:xfrm>
            <a:off x="3429000" y="4572000"/>
            <a:ext cx="2743200" cy="369332"/>
          </a:xfrm>
          <a:prstGeom prst="rect">
            <a:avLst/>
          </a:prstGeom>
          <a:noFill/>
        </p:spPr>
        <p:txBody>
          <a:bodyPr wrap="square" rtlCol="0">
            <a:spAutoFit/>
          </a:bodyPr>
          <a:lstStyle/>
          <a:p>
            <a:r>
              <a:rPr lang="en-US" dirty="0" smtClean="0"/>
              <a:t> </a:t>
            </a:r>
            <a:endParaRPr lang="en-US" dirty="0"/>
          </a:p>
        </p:txBody>
      </p:sp>
      <p:pic>
        <p:nvPicPr>
          <p:cNvPr id="8" name="Picture 2" descr="C:\Users\Hazi Ali High School\Desktop\Md .A. Karim\tumblr_inline_n000rkHcwj1rmnr0x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066800"/>
            <a:ext cx="4638172" cy="361350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981200" y="4992469"/>
            <a:ext cx="5029200" cy="76944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4400" dirty="0" err="1" smtClean="0">
                <a:latin typeface="Agency FB" pitchFamily="34" charset="0"/>
              </a:rPr>
              <a:t>Kartik</a:t>
            </a:r>
            <a:r>
              <a:rPr lang="en-US" sz="4400" dirty="0" smtClean="0">
                <a:latin typeface="Agency FB" pitchFamily="34" charset="0"/>
              </a:rPr>
              <a:t> </a:t>
            </a:r>
            <a:r>
              <a:rPr lang="en-US" sz="4400" dirty="0" err="1" smtClean="0">
                <a:latin typeface="Agency FB" pitchFamily="34" charset="0"/>
              </a:rPr>
              <a:t>Poramanik</a:t>
            </a:r>
            <a:endParaRPr lang="en-US" sz="4400" dirty="0">
              <a:latin typeface="Agency FB" pitchFamily="34" charset="0"/>
            </a:endParaRPr>
          </a:p>
        </p:txBody>
      </p:sp>
    </p:spTree>
    <p:extLst>
      <p:ext uri="{BB962C8B-B14F-4D97-AF65-F5344CB8AC3E}">
        <p14:creationId xmlns:p14="http://schemas.microsoft.com/office/powerpoint/2010/main" val="78335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5300" y="990600"/>
            <a:ext cx="8153400" cy="5078313"/>
          </a:xfrm>
          <a:prstGeom prst="rect">
            <a:avLst/>
          </a:prstGeom>
          <a:noFill/>
        </p:spPr>
        <p:style>
          <a:lnRef idx="1">
            <a:schemeClr val="accent5"/>
          </a:lnRef>
          <a:fillRef idx="2">
            <a:schemeClr val="accent5"/>
          </a:fillRef>
          <a:effectRef idx="1">
            <a:schemeClr val="accent5"/>
          </a:effectRef>
          <a:fontRef idx="minor">
            <a:schemeClr val="dk1"/>
          </a:fontRef>
        </p:style>
        <p:txBody>
          <a:bodyPr wrap="square" rtlCol="0">
            <a:spAutoFit/>
          </a:bodyPr>
          <a:lstStyle/>
          <a:p>
            <a:endParaRPr lang="en-US" sz="2000" dirty="0" smtClean="0">
              <a:latin typeface="Agency FB" pitchFamily="34" charset="0"/>
            </a:endParaRPr>
          </a:p>
          <a:p>
            <a:endParaRPr lang="en-US" sz="3200" dirty="0" smtClean="0">
              <a:latin typeface="Agency FB" pitchFamily="34" charset="0"/>
            </a:endParaRPr>
          </a:p>
          <a:p>
            <a:r>
              <a:rPr lang="en-US" sz="3600" dirty="0" smtClean="0">
                <a:latin typeface="Agency FB" pitchFamily="34" charset="0"/>
              </a:rPr>
              <a:t>By the end of the lesson  the  students will be able to…</a:t>
            </a:r>
            <a:endParaRPr lang="en-US" sz="2400" dirty="0" smtClean="0">
              <a:latin typeface="Agency FB" pitchFamily="34" charset="0"/>
            </a:endParaRPr>
          </a:p>
          <a:p>
            <a:r>
              <a:rPr lang="en-US" sz="2000" dirty="0">
                <a:latin typeface="Agency FB" pitchFamily="34" charset="0"/>
              </a:rPr>
              <a:t> </a:t>
            </a:r>
            <a:endParaRPr lang="en-US" sz="2000" dirty="0" smtClean="0">
              <a:latin typeface="Agency FB" pitchFamily="34" charset="0"/>
            </a:endParaRPr>
          </a:p>
          <a:p>
            <a:r>
              <a:rPr lang="en-US" sz="2800" dirty="0" smtClean="0">
                <a:latin typeface="Agency FB" pitchFamily="34" charset="0"/>
              </a:rPr>
              <a:t>tell  the  profession  of  </a:t>
            </a:r>
            <a:r>
              <a:rPr lang="en-US" sz="2800" dirty="0" err="1" smtClean="0">
                <a:latin typeface="Agency FB" pitchFamily="34" charset="0"/>
              </a:rPr>
              <a:t>Kartik</a:t>
            </a:r>
            <a:r>
              <a:rPr lang="en-US" sz="2800" dirty="0" smtClean="0">
                <a:latin typeface="Agency FB" pitchFamily="34" charset="0"/>
              </a:rPr>
              <a:t>  </a:t>
            </a:r>
            <a:r>
              <a:rPr lang="en-US" sz="2800" dirty="0" err="1" smtClean="0">
                <a:latin typeface="Agency FB" pitchFamily="34" charset="0"/>
              </a:rPr>
              <a:t>Poramanik</a:t>
            </a:r>
            <a:endParaRPr lang="en-US" sz="2800" dirty="0">
              <a:latin typeface="Agency FB" pitchFamily="34" charset="0"/>
            </a:endParaRPr>
          </a:p>
          <a:p>
            <a:endParaRPr lang="en-US" sz="2800" dirty="0" smtClean="0">
              <a:latin typeface="Agency FB" pitchFamily="34" charset="0"/>
            </a:endParaRPr>
          </a:p>
          <a:p>
            <a:r>
              <a:rPr lang="en-US" sz="2800" dirty="0" smtClean="0">
                <a:latin typeface="Agency FB" pitchFamily="34" charset="0"/>
              </a:rPr>
              <a:t>explain  about his mission  of planting  trees.</a:t>
            </a:r>
          </a:p>
          <a:p>
            <a:endParaRPr lang="en-US" sz="2800" dirty="0">
              <a:latin typeface="Agency FB" pitchFamily="34" charset="0"/>
            </a:endParaRPr>
          </a:p>
          <a:p>
            <a:r>
              <a:rPr lang="en-US" sz="2800" dirty="0" smtClean="0">
                <a:latin typeface="Agency FB" pitchFamily="34" charset="0"/>
              </a:rPr>
              <a:t> </a:t>
            </a:r>
            <a:r>
              <a:rPr lang="en-US" sz="2800" dirty="0" err="1" smtClean="0">
                <a:latin typeface="Agency FB" pitchFamily="34" charset="0"/>
              </a:rPr>
              <a:t>analyse</a:t>
            </a:r>
            <a:r>
              <a:rPr lang="en-US" sz="2800" dirty="0" smtClean="0">
                <a:latin typeface="Agency FB" pitchFamily="34" charset="0"/>
              </a:rPr>
              <a:t> how a man can leave his sign in  nature </a:t>
            </a:r>
          </a:p>
          <a:p>
            <a:endParaRPr lang="en-US" sz="2800" dirty="0" smtClean="0">
              <a:latin typeface="Agency FB" pitchFamily="34" charset="0"/>
            </a:endParaRPr>
          </a:p>
          <a:p>
            <a:r>
              <a:rPr lang="en-US" sz="2800" dirty="0" smtClean="0">
                <a:latin typeface="Agency FB" pitchFamily="34" charset="0"/>
              </a:rPr>
              <a:t>evaluate  the necessity of planting trees  more.</a:t>
            </a:r>
          </a:p>
          <a:p>
            <a:endParaRPr lang="en-US" sz="2000" dirty="0">
              <a:latin typeface="Agency FB"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3" name="TextBox 2"/>
          <p:cNvSpPr txBox="1"/>
          <p:nvPr/>
        </p:nvSpPr>
        <p:spPr>
          <a:xfrm>
            <a:off x="1981200" y="103951"/>
            <a:ext cx="4610100" cy="64633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3600" b="1" dirty="0" smtClean="0">
                <a:latin typeface="Agency FB" pitchFamily="34" charset="0"/>
              </a:rPr>
              <a:t> Lesson Outcomes</a:t>
            </a:r>
            <a:endParaRPr lang="en-US" sz="3600" b="1" dirty="0">
              <a:latin typeface="Agency FB" pitchFamily="34" charset="0"/>
            </a:endParaRPr>
          </a:p>
        </p:txBody>
      </p:sp>
    </p:spTree>
    <p:extLst>
      <p:ext uri="{BB962C8B-B14F-4D97-AF65-F5344CB8AC3E}">
        <p14:creationId xmlns:p14="http://schemas.microsoft.com/office/powerpoint/2010/main" val="4191729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76200"/>
            <a:ext cx="5884719"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3600" b="1" dirty="0" smtClean="0">
                <a:latin typeface="Agency FB" pitchFamily="34" charset="0"/>
              </a:rPr>
              <a:t>Let’s observe some images</a:t>
            </a:r>
            <a:endParaRPr lang="en-US" sz="3600" b="1" dirty="0">
              <a:latin typeface="Agency FB" pitchFamily="34" charset="0"/>
            </a:endParaRPr>
          </a:p>
        </p:txBody>
      </p:sp>
      <p:pic>
        <p:nvPicPr>
          <p:cNvPr id="4101" name="Picture 5" descr="C:\Users\Hazi Ali High School\Desktop\Md .A. Karim\flat,1000x1000,075,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4338" y="623094"/>
            <a:ext cx="3661062" cy="265350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Hazi Ali High School\Desktop\Md .A. Karim\dryness-Salar-de-Uyun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1485" y="646916"/>
            <a:ext cx="3976454" cy="255348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7" descr="C:\Users\Hazi Ali High School\Desktop\Md .A. Karim\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484" y="3639273"/>
            <a:ext cx="3976454" cy="268532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Hazi Ali High School\Desktop\Md .A. Karim\images (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3660055"/>
            <a:ext cx="3581399" cy="28367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19400" y="914400"/>
            <a:ext cx="184731" cy="369332"/>
          </a:xfrm>
          <a:prstGeom prst="rect">
            <a:avLst/>
          </a:prstGeom>
          <a:noFill/>
        </p:spPr>
        <p:txBody>
          <a:bodyPr wrap="none" rtlCol="0">
            <a:spAutoFit/>
          </a:bodyPr>
          <a:lstStyle/>
          <a:p>
            <a:endParaRPr lang="en-US" dirty="0"/>
          </a:p>
        </p:txBody>
      </p:sp>
      <p:sp>
        <p:nvSpPr>
          <p:cNvPr id="2" name="TextBox 1"/>
          <p:cNvSpPr txBox="1"/>
          <p:nvPr/>
        </p:nvSpPr>
        <p:spPr>
          <a:xfrm>
            <a:off x="4572000" y="1283732"/>
            <a:ext cx="351559" cy="369332"/>
          </a:xfrm>
          <a:prstGeom prst="rect">
            <a:avLst/>
          </a:prstGeom>
          <a:noFill/>
        </p:spPr>
        <p:txBody>
          <a:bodyPr wrap="square" rtlCol="0">
            <a:spAutoFit/>
          </a:bodyPr>
          <a:lstStyle/>
          <a:p>
            <a:r>
              <a:rPr lang="en-US" dirty="0" smtClean="0"/>
              <a:t>I</a:t>
            </a:r>
            <a:endParaRPr lang="en-US" dirty="0"/>
          </a:p>
        </p:txBody>
      </p:sp>
      <p:sp>
        <p:nvSpPr>
          <p:cNvPr id="5" name="TextBox 4"/>
          <p:cNvSpPr txBox="1"/>
          <p:nvPr/>
        </p:nvSpPr>
        <p:spPr>
          <a:xfrm>
            <a:off x="1981200" y="3269941"/>
            <a:ext cx="5486400" cy="369332"/>
          </a:xfrm>
          <a:prstGeom prst="rect">
            <a:avLst/>
          </a:prstGeom>
          <a:noFill/>
        </p:spPr>
        <p:txBody>
          <a:bodyPr wrap="square" rtlCol="0">
            <a:spAutoFit/>
          </a:bodyPr>
          <a:lstStyle/>
          <a:p>
            <a:r>
              <a:rPr lang="en-US" dirty="0" smtClean="0"/>
              <a:t> Follow the treeless  condition –(</a:t>
            </a:r>
            <a:r>
              <a:rPr lang="en-US" dirty="0" err="1" smtClean="0"/>
              <a:t>unhavitable</a:t>
            </a:r>
            <a:r>
              <a:rPr lang="en-US" dirty="0" smtClean="0"/>
              <a:t> land)</a:t>
            </a:r>
            <a:endParaRPr lang="en-US" dirty="0"/>
          </a:p>
        </p:txBody>
      </p:sp>
      <p:sp>
        <p:nvSpPr>
          <p:cNvPr id="6" name="TextBox 5"/>
          <p:cNvSpPr txBox="1"/>
          <p:nvPr/>
        </p:nvSpPr>
        <p:spPr>
          <a:xfrm>
            <a:off x="1782040" y="6496773"/>
            <a:ext cx="5579919" cy="369332"/>
          </a:xfrm>
          <a:prstGeom prst="rect">
            <a:avLst/>
          </a:prstGeom>
          <a:noFill/>
        </p:spPr>
        <p:txBody>
          <a:bodyPr wrap="square" rtlCol="0">
            <a:spAutoFit/>
          </a:bodyPr>
          <a:lstStyle/>
          <a:p>
            <a:r>
              <a:rPr lang="en-US" dirty="0" smtClean="0"/>
              <a:t>      </a:t>
            </a:r>
            <a:r>
              <a:rPr lang="en-US" dirty="0" err="1" smtClean="0"/>
              <a:t>Treeful</a:t>
            </a:r>
            <a:r>
              <a:rPr lang="en-US" dirty="0" smtClean="0"/>
              <a:t>         condition    ( </a:t>
            </a:r>
            <a:r>
              <a:rPr lang="en-US" dirty="0" err="1" smtClean="0"/>
              <a:t>havitable</a:t>
            </a:r>
            <a:r>
              <a:rPr lang="en-US" dirty="0" smtClean="0"/>
              <a:t> land)  </a:t>
            </a:r>
            <a:endParaRPr lang="en-US" dirty="0"/>
          </a:p>
        </p:txBody>
      </p:sp>
    </p:spTree>
    <p:extLst>
      <p:ext uri="{BB962C8B-B14F-4D97-AF65-F5344CB8AC3E}">
        <p14:creationId xmlns:p14="http://schemas.microsoft.com/office/powerpoint/2010/main" val="85340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p:cTn id="7" dur="1000" fill="hold"/>
                                        <p:tgtEl>
                                          <p:spTgt spid="4102"/>
                                        </p:tgtEl>
                                        <p:attrNameLst>
                                          <p:attrName>ppt_w</p:attrName>
                                        </p:attrNameLst>
                                      </p:cBhvr>
                                      <p:tavLst>
                                        <p:tav tm="0">
                                          <p:val>
                                            <p:fltVal val="0"/>
                                          </p:val>
                                        </p:tav>
                                        <p:tav tm="100000">
                                          <p:val>
                                            <p:strVal val="#ppt_w"/>
                                          </p:val>
                                        </p:tav>
                                      </p:tavLst>
                                    </p:anim>
                                    <p:anim calcmode="lin" valueType="num">
                                      <p:cBhvr>
                                        <p:cTn id="8" dur="1000" fill="hold"/>
                                        <p:tgtEl>
                                          <p:spTgt spid="4102"/>
                                        </p:tgtEl>
                                        <p:attrNameLst>
                                          <p:attrName>ppt_h</p:attrName>
                                        </p:attrNameLst>
                                      </p:cBhvr>
                                      <p:tavLst>
                                        <p:tav tm="0">
                                          <p:val>
                                            <p:fltVal val="0"/>
                                          </p:val>
                                        </p:tav>
                                        <p:tav tm="100000">
                                          <p:val>
                                            <p:strVal val="#ppt_h"/>
                                          </p:val>
                                        </p:tav>
                                      </p:tavLst>
                                    </p:anim>
                                    <p:anim calcmode="lin" valueType="num">
                                      <p:cBhvr>
                                        <p:cTn id="9" dur="1000" fill="hold"/>
                                        <p:tgtEl>
                                          <p:spTgt spid="4102"/>
                                        </p:tgtEl>
                                        <p:attrNameLst>
                                          <p:attrName>style.rotation</p:attrName>
                                        </p:attrNameLst>
                                      </p:cBhvr>
                                      <p:tavLst>
                                        <p:tav tm="0">
                                          <p:val>
                                            <p:fltVal val="90"/>
                                          </p:val>
                                        </p:tav>
                                        <p:tav tm="100000">
                                          <p:val>
                                            <p:fltVal val="0"/>
                                          </p:val>
                                        </p:tav>
                                      </p:tavLst>
                                    </p:anim>
                                    <p:animEffect transition="in" filter="fade">
                                      <p:cBhvr>
                                        <p:cTn id="10" dur="1000"/>
                                        <p:tgtEl>
                                          <p:spTgt spid="410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101"/>
                                        </p:tgtEl>
                                        <p:attrNameLst>
                                          <p:attrName>style.visibility</p:attrName>
                                        </p:attrNameLst>
                                      </p:cBhvr>
                                      <p:to>
                                        <p:strVal val="visible"/>
                                      </p:to>
                                    </p:set>
                                    <p:anim calcmode="lin" valueType="num">
                                      <p:cBhvr>
                                        <p:cTn id="15" dur="1000" fill="hold"/>
                                        <p:tgtEl>
                                          <p:spTgt spid="4101"/>
                                        </p:tgtEl>
                                        <p:attrNameLst>
                                          <p:attrName>ppt_w</p:attrName>
                                        </p:attrNameLst>
                                      </p:cBhvr>
                                      <p:tavLst>
                                        <p:tav tm="0">
                                          <p:val>
                                            <p:fltVal val="0"/>
                                          </p:val>
                                        </p:tav>
                                        <p:tav tm="100000">
                                          <p:val>
                                            <p:strVal val="#ppt_w"/>
                                          </p:val>
                                        </p:tav>
                                      </p:tavLst>
                                    </p:anim>
                                    <p:anim calcmode="lin" valueType="num">
                                      <p:cBhvr>
                                        <p:cTn id="16" dur="1000" fill="hold"/>
                                        <p:tgtEl>
                                          <p:spTgt spid="4101"/>
                                        </p:tgtEl>
                                        <p:attrNameLst>
                                          <p:attrName>ppt_h</p:attrName>
                                        </p:attrNameLst>
                                      </p:cBhvr>
                                      <p:tavLst>
                                        <p:tav tm="0">
                                          <p:val>
                                            <p:fltVal val="0"/>
                                          </p:val>
                                        </p:tav>
                                        <p:tav tm="100000">
                                          <p:val>
                                            <p:strVal val="#ppt_h"/>
                                          </p:val>
                                        </p:tav>
                                      </p:tavLst>
                                    </p:anim>
                                    <p:anim calcmode="lin" valueType="num">
                                      <p:cBhvr>
                                        <p:cTn id="17" dur="1000" fill="hold"/>
                                        <p:tgtEl>
                                          <p:spTgt spid="4101"/>
                                        </p:tgtEl>
                                        <p:attrNameLst>
                                          <p:attrName>style.rotation</p:attrName>
                                        </p:attrNameLst>
                                      </p:cBhvr>
                                      <p:tavLst>
                                        <p:tav tm="0">
                                          <p:val>
                                            <p:fltVal val="90"/>
                                          </p:val>
                                        </p:tav>
                                        <p:tav tm="100000">
                                          <p:val>
                                            <p:fltVal val="0"/>
                                          </p:val>
                                        </p:tav>
                                      </p:tavLst>
                                    </p:anim>
                                    <p:animEffect transition="in" filter="fade">
                                      <p:cBhvr>
                                        <p:cTn id="18" dur="1000"/>
                                        <p:tgtEl>
                                          <p:spTgt spid="4101"/>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2050"/>
                                        </p:tgtEl>
                                        <p:attrNameLst>
                                          <p:attrName>style.visibility</p:attrName>
                                        </p:attrNameLst>
                                      </p:cBhvr>
                                      <p:to>
                                        <p:strVal val="visible"/>
                                      </p:to>
                                    </p:set>
                                    <p:anim calcmode="lin" valueType="num">
                                      <p:cBhvr>
                                        <p:cTn id="31" dur="1000" fill="hold"/>
                                        <p:tgtEl>
                                          <p:spTgt spid="2050"/>
                                        </p:tgtEl>
                                        <p:attrNameLst>
                                          <p:attrName>ppt_w</p:attrName>
                                        </p:attrNameLst>
                                      </p:cBhvr>
                                      <p:tavLst>
                                        <p:tav tm="0">
                                          <p:val>
                                            <p:fltVal val="0"/>
                                          </p:val>
                                        </p:tav>
                                        <p:tav tm="100000">
                                          <p:val>
                                            <p:strVal val="#ppt_w"/>
                                          </p:val>
                                        </p:tav>
                                      </p:tavLst>
                                    </p:anim>
                                    <p:anim calcmode="lin" valueType="num">
                                      <p:cBhvr>
                                        <p:cTn id="32" dur="1000" fill="hold"/>
                                        <p:tgtEl>
                                          <p:spTgt spid="2050"/>
                                        </p:tgtEl>
                                        <p:attrNameLst>
                                          <p:attrName>ppt_h</p:attrName>
                                        </p:attrNameLst>
                                      </p:cBhvr>
                                      <p:tavLst>
                                        <p:tav tm="0">
                                          <p:val>
                                            <p:fltVal val="0"/>
                                          </p:val>
                                        </p:tav>
                                        <p:tav tm="100000">
                                          <p:val>
                                            <p:strVal val="#ppt_h"/>
                                          </p:val>
                                        </p:tav>
                                      </p:tavLst>
                                    </p:anim>
                                    <p:anim calcmode="lin" valueType="num">
                                      <p:cBhvr>
                                        <p:cTn id="33" dur="1000" fill="hold"/>
                                        <p:tgtEl>
                                          <p:spTgt spid="2050"/>
                                        </p:tgtEl>
                                        <p:attrNameLst>
                                          <p:attrName>style.rotation</p:attrName>
                                        </p:attrNameLst>
                                      </p:cBhvr>
                                      <p:tavLst>
                                        <p:tav tm="0">
                                          <p:val>
                                            <p:fltVal val="90"/>
                                          </p:val>
                                        </p:tav>
                                        <p:tav tm="100000">
                                          <p:val>
                                            <p:fltVal val="0"/>
                                          </p:val>
                                        </p:tav>
                                      </p:tavLst>
                                    </p:anim>
                                    <p:animEffect transition="in" filter="fade">
                                      <p:cBhvr>
                                        <p:cTn id="34" dur="1000"/>
                                        <p:tgtEl>
                                          <p:spTgt spid="2050"/>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1469</TotalTime>
  <Words>531</Words>
  <Application>Microsoft Office PowerPoint</Application>
  <PresentationFormat>On-screen Show (4:3)</PresentationFormat>
  <Paragraphs>87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Slipstream</vt:lpstr>
      <vt:lpstr>     Welcome</vt:lpstr>
      <vt:lpstr>Teacher Introduce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Hazi Ali High School</dc:creator>
  <cp:lastModifiedBy>Computer Knowledge</cp:lastModifiedBy>
  <cp:revision>52</cp:revision>
  <dcterms:created xsi:type="dcterms:W3CDTF">2006-08-16T00:00:00Z</dcterms:created>
  <dcterms:modified xsi:type="dcterms:W3CDTF">2019-02-23T06:14:50Z</dcterms:modified>
</cp:coreProperties>
</file>